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656" r:id="rId3"/>
    <p:sldId id="658" r:id="rId4"/>
    <p:sldId id="659" r:id="rId5"/>
    <p:sldId id="260" r:id="rId6"/>
    <p:sldId id="657" r:id="rId7"/>
    <p:sldId id="660" r:id="rId8"/>
    <p:sldId id="661" r:id="rId9"/>
    <p:sldId id="662" r:id="rId10"/>
    <p:sldId id="664" r:id="rId11"/>
    <p:sldId id="665" r:id="rId12"/>
    <p:sldId id="667" r:id="rId13"/>
    <p:sldId id="258" r:id="rId14"/>
  </p:sldIdLst>
  <p:sldSz cx="12192000" cy="68580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SCO" lastIdx="0" clrIdx="0">
    <p:extLst/>
  </p:cmAuthor>
  <p:cmAuthor id="2" name="Hanna Kos" initials="HK" lastIdx="4" clrIdx="1">
    <p:extLst/>
  </p:cmAuthor>
  <p:cmAuthor id="3" name="Iva Novoselac" initials="IN" lastIdx="1" clrIdx="2">
    <p:extLst/>
  </p:cmAuthor>
  <p:cmAuthor id="4" name="Iva Novoselac" initials="IN [2]" lastIdx="1" clrIdx="3">
    <p:extLst/>
  </p:cmAuthor>
  <p:cmAuthor id="5" name="Sandra Šimundić" initials="SŠ" lastIdx="1" clrIdx="4">
    <p:extLst>
      <p:ext uri="{19B8F6BF-5375-455C-9EA6-DF929625EA0E}">
        <p15:presenceInfo xmlns:p15="http://schemas.microsoft.com/office/powerpoint/2012/main" userId="S-1-5-21-770633012-169110031-1155432073-38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  <a:srgbClr val="1F497D"/>
    <a:srgbClr val="E9EDF4"/>
    <a:srgbClr val="D0D8E8"/>
    <a:srgbClr val="10253F"/>
    <a:srgbClr val="B2B2B2"/>
    <a:srgbClr val="DDDDDD"/>
    <a:srgbClr val="3B4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31" autoAdjust="0"/>
    <p:restoredTop sz="82040" autoAdjust="0"/>
  </p:normalViewPr>
  <p:slideViewPr>
    <p:cSldViewPr snapToGrid="0">
      <p:cViewPr varScale="1">
        <p:scale>
          <a:sx n="128" d="100"/>
          <a:sy n="128" d="100"/>
        </p:scale>
        <p:origin x="168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0"/>
            <a:ext cx="2946400" cy="49688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F8E4D3E6-F40B-43CA-A1BB-36E4A54D7D3A}" type="datetimeFigureOut">
              <a:rPr lang="hr-HR" smtClean="0"/>
              <a:t>18.3.2021.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9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429750"/>
            <a:ext cx="2946400" cy="496889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66DB5840-5723-48A1-B088-1C9D5EB83C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3703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F60D4183-A6BA-4EF0-B583-2BB5E46F95F4}" type="datetimeFigureOut">
              <a:rPr lang="hr-HR" smtClean="0"/>
              <a:t>18.3.2021.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89" y="4777245"/>
            <a:ext cx="5439101" cy="3908363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311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26" y="9428311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72BB8AF2-A793-44C7-8D08-AD92F0A952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46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CC33-BFF0-4E49-B1E6-311C3DC415A6}" type="datetimeFigureOut">
              <a:rPr lang="hr-HR" smtClean="0"/>
              <a:pPr/>
              <a:t>18.3.2021.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FDCC-AB5A-4821-B498-8F5A77AC0A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916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CC33-BFF0-4E49-B1E6-311C3DC415A6}" type="datetimeFigureOut">
              <a:rPr lang="hr-HR" smtClean="0"/>
              <a:pPr/>
              <a:t>18.3.2021.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FDCC-AB5A-4821-B498-8F5A77AC0A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099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285861"/>
            <a:ext cx="2743200" cy="4840303"/>
          </a:xfrm>
        </p:spPr>
        <p:txBody>
          <a:bodyPr vert="eaVert"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CC33-BFF0-4E49-B1E6-311C3DC415A6}" type="datetimeFigureOut">
              <a:rPr lang="hr-HR" smtClean="0"/>
              <a:pPr/>
              <a:t>18.3.2021.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FDCC-AB5A-4821-B498-8F5A77AC0A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580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CC33-BFF0-4E49-B1E6-311C3DC415A6}" type="datetimeFigureOut">
              <a:rPr lang="hr-HR" smtClean="0"/>
              <a:pPr/>
              <a:t>18.3.2021.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FDCC-AB5A-4821-B498-8F5A77AC0A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077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CC33-BFF0-4E49-B1E6-311C3DC415A6}" type="datetimeFigureOut">
              <a:rPr lang="hr-HR" smtClean="0"/>
              <a:pPr/>
              <a:t>18.3.2021.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FDCC-AB5A-4821-B498-8F5A77AC0A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689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CC33-BFF0-4E49-B1E6-311C3DC415A6}" type="datetimeFigureOut">
              <a:rPr lang="hr-HR" smtClean="0"/>
              <a:pPr/>
              <a:t>18.3.2021.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FDCC-AB5A-4821-B498-8F5A77AC0A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90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CC33-BFF0-4E49-B1E6-311C3DC415A6}" type="datetimeFigureOut">
              <a:rPr lang="hr-HR" smtClean="0"/>
              <a:pPr/>
              <a:t>18.3.2021.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FDCC-AB5A-4821-B498-8F5A77AC0A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436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CC33-BFF0-4E49-B1E6-311C3DC415A6}" type="datetimeFigureOut">
              <a:rPr lang="hr-HR" smtClean="0"/>
              <a:pPr/>
              <a:t>18.3.2021.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FDCC-AB5A-4821-B498-8F5A77AC0A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059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CC33-BFF0-4E49-B1E6-311C3DC415A6}" type="datetimeFigureOut">
              <a:rPr lang="hr-HR" smtClean="0"/>
              <a:pPr/>
              <a:t>18.3.2021.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FDCC-AB5A-4821-B498-8F5A77AC0A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787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CC33-BFF0-4E49-B1E6-311C3DC415A6}" type="datetimeFigureOut">
              <a:rPr lang="hr-HR" smtClean="0"/>
              <a:pPr/>
              <a:t>18.3.2021.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FDCC-AB5A-4821-B498-8F5A77AC0A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974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CC33-BFF0-4E49-B1E6-311C3DC415A6}" type="datetimeFigureOut">
              <a:rPr lang="hr-HR" smtClean="0"/>
              <a:pPr/>
              <a:t>18.3.2021.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FDCC-AB5A-4821-B498-8F5A77AC0A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330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14290"/>
            <a:ext cx="109728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9CC33-BFF0-4E49-B1E6-311C3DC415A6}" type="datetimeFigureOut">
              <a:rPr lang="hr-HR" smtClean="0"/>
              <a:pPr/>
              <a:t>18.3.2021.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3FDCC-AB5A-4821-B498-8F5A77AC0A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163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Neo San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50000"/>
            </a:schemeClr>
          </a:solidFill>
          <a:latin typeface="Neo San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Neo San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Neo San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Neo San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Neo 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58779" y="2186573"/>
            <a:ext cx="10363200" cy="2258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>
                    <a:lumMod val="50000"/>
                  </a:schemeClr>
                </a:solidFill>
                <a:latin typeface="Neo Sans" pitchFamily="34" charset="0"/>
                <a:ea typeface="+mj-ea"/>
                <a:cs typeface="+mj-cs"/>
              </a:defRPr>
            </a:lvl1pPr>
          </a:lstStyle>
          <a:p>
            <a:endParaRPr lang="hr-HR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Nova podjela </a:t>
            </a:r>
            <a:r>
              <a:rPr lang="hr-H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prostornih jedinica </a:t>
            </a:r>
            <a:endParaRPr lang="hr-HR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NUTS </a:t>
            </a:r>
            <a:r>
              <a:rPr lang="hr-H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razine</a:t>
            </a:r>
          </a:p>
        </p:txBody>
      </p:sp>
    </p:spTree>
    <p:extLst>
      <p:ext uri="{BB962C8B-B14F-4D97-AF65-F5344CB8AC3E}">
        <p14:creationId xmlns:p14="http://schemas.microsoft.com/office/powerpoint/2010/main" val="1503038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80EAB8-3091-46A3-85CE-8322285C7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Odluka Vlade Republike Hrvatske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9FEC30-910A-4166-A60C-F01B95109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/>
              <a:t>Na temelju rezultata studije te provedenog postupka konzultacija, Vlada Republike Hrvatske donijela je odluku o podjeli RH na 4 NUTS 2 regije prema varijanti 1.</a:t>
            </a:r>
          </a:p>
          <a:p>
            <a:endParaRPr lang="hr-HR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335E3F3-7FB2-4950-B1FC-21D00B913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850" y="2521932"/>
            <a:ext cx="9833700" cy="33073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DFA429B-C09A-434C-8CA2-3ECCA3EFB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8562" y="3429000"/>
            <a:ext cx="3554276" cy="212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41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0F8E0-1F9C-4DBB-A21C-F455B6070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Prednosti odabrane varijante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9D1274-F7E5-4FAA-BC65-F77364492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najviša razina regionalnih potpora za 8 županija s ukupno 27,7% stanovnika </a:t>
            </a:r>
          </a:p>
          <a:p>
            <a:r>
              <a:rPr lang="hr-HR" sz="2800" dirty="0"/>
              <a:t>Panonska Hrvatska će s velikom vjerojatnosti imati pravo na najveću razinu regionalnih potpora do 2034. g.</a:t>
            </a:r>
          </a:p>
          <a:p>
            <a:r>
              <a:rPr lang="hr-HR" sz="2800" dirty="0"/>
              <a:t>sve regije osim Grada Zagreba su ispod 60% prosjeka BDP-a po stanovniku EU-27</a:t>
            </a:r>
          </a:p>
          <a:p>
            <a:r>
              <a:rPr lang="hr-HR" sz="2800" dirty="0"/>
              <a:t>nizak rizik od nemogućnosti promjene NUTS 2 podjele u budućnosti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5732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50984D-FCDD-4F98-ABED-E1DFA3619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Stanje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37967E2-4B91-4464-A643-1F06968DC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377" y="1443849"/>
            <a:ext cx="6122538" cy="441333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A60045E-E6F1-4E20-8FD8-AF2F0669CA4B}"/>
              </a:ext>
            </a:extLst>
          </p:cNvPr>
          <p:cNvSpPr/>
          <p:nvPr/>
        </p:nvSpPr>
        <p:spPr>
          <a:xfrm>
            <a:off x="6233020" y="1526796"/>
            <a:ext cx="570451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r-HR" dirty="0"/>
              <a:t>DZS je 30. siječnja 2019. prijedlog nove podjele dostavio Europskoj komisiji (</a:t>
            </a:r>
            <a:r>
              <a:rPr lang="hr-HR" dirty="0" err="1"/>
              <a:t>Eurostatu</a:t>
            </a:r>
            <a:r>
              <a:rPr lang="hr-HR" dirty="0"/>
              <a:t>) putem Stalnog predstavništva Republike Hrvatske pri Europskoj uniji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r-HR" dirty="0"/>
              <a:t>22. veljače 2019. </a:t>
            </a:r>
            <a:r>
              <a:rPr lang="hr-HR" dirty="0" err="1"/>
              <a:t>Eurostat</a:t>
            </a:r>
            <a:r>
              <a:rPr lang="hr-HR" dirty="0"/>
              <a:t> je dostavio prvi draft Delegirane uredbe o izmjeni Priloga 1. Uredbe (EZ) br.1059/2003 Europskog parlamenta i Vijeća od 26. svibnja 2003. o uspostavi zajedničkog razvrstavanja prostornih jedinica za statistiku (NUTS)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r-HR" dirty="0"/>
              <a:t>Slijedi proces konzultacija unutar EK; donošenje Delegirane uredbe od strane EK te njena notifikaciju od strane EP i Vijeća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r-HR" dirty="0"/>
              <a:t>Donošenje Delegirane uredbe - krajem 2019.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r-HR" dirty="0"/>
              <a:t>Stupanje na snagu 01.01.2021. </a:t>
            </a:r>
          </a:p>
          <a:p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7893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hr-HR" altLang="en-US" sz="6000" dirty="0">
              <a:latin typeface="+mn-lt"/>
            </a:endParaRPr>
          </a:p>
          <a:p>
            <a:pPr algn="ctr" eaLnBrk="1" hangingPunct="1">
              <a:buFontTx/>
              <a:buNone/>
            </a:pPr>
            <a:r>
              <a:rPr lang="hr-HR" altLang="en-US" sz="4800" b="1" dirty="0">
                <a:latin typeface="+mn-lt"/>
              </a:rPr>
              <a:t>Hvala na pozornosti!</a:t>
            </a:r>
            <a:endParaRPr lang="en-US" altLang="en-US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31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A41BEE-B3D9-4328-952B-EBEDD2CEA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09666"/>
            <a:ext cx="10972800" cy="56188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NUTS – klasifikacija prostornih jedinica za statistiku</a:t>
            </a:r>
            <a:br>
              <a:rPr lang="hr-HR" b="1" dirty="0"/>
            </a:br>
            <a:endParaRPr lang="hr-HR" sz="22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FB4B85-6A19-4E00-827D-982DEE9BF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636" y="1281659"/>
            <a:ext cx="11027764" cy="53889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b="1" dirty="0"/>
              <a:t>Pravna osnova </a:t>
            </a:r>
          </a:p>
          <a:p>
            <a:pPr marL="0" indent="0">
              <a:buNone/>
            </a:pPr>
            <a:r>
              <a:rPr lang="hr-HR" dirty="0"/>
              <a:t>Uredba (EZ) br. 1059/2003 Europskog parlamenta i Vijeća od 26. svibnja 2003. o uspostavi zajedničke klasifikacije prostornih jedinica za statistiku (NUTS)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/>
              <a:t>Svrha</a:t>
            </a:r>
          </a:p>
          <a:p>
            <a:pPr marL="0" indent="0">
              <a:buNone/>
            </a:pPr>
            <a:r>
              <a:rPr lang="hr-HR" dirty="0"/>
              <a:t>Služi za prikupljanje, obradu, analizu i publiciranje statističkih podataka na razini EU</a:t>
            </a:r>
          </a:p>
          <a:p>
            <a:pPr marL="0" indent="0">
              <a:buNone/>
            </a:pPr>
            <a:r>
              <a:rPr lang="hr-HR" dirty="0"/>
              <a:t>Ima razvojno i financijsko značenje </a:t>
            </a:r>
          </a:p>
          <a:p>
            <a:r>
              <a:rPr lang="hr-HR" dirty="0"/>
              <a:t>Podloga za utvrđivanje prihvatljivih prostornih jedinica za korištenje fondova EU u okviru Kohezijske politike</a:t>
            </a:r>
          </a:p>
          <a:p>
            <a:r>
              <a:rPr lang="hr-HR" dirty="0"/>
              <a:t>Osnova za izradu karte regionalnih potpora (utvrđuje maksimalni dopušteni intenzitet potpora) 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b="1" dirty="0"/>
              <a:t>Struktura</a:t>
            </a:r>
          </a:p>
          <a:p>
            <a:pPr marL="0" indent="0">
              <a:buNone/>
            </a:pPr>
            <a:r>
              <a:rPr lang="hr-HR" dirty="0"/>
              <a:t>Višerazinska klasifikacija kojom se prostorne jedince razvrstavaju u različite razine temeljem broja stanovnika njezinih administrativnih jedinica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B04F7ED-7715-4CDF-8C3D-3EB42665E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670" y="6026047"/>
            <a:ext cx="5531370" cy="83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81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21CC28-271A-459B-97BA-CDDFC2D21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Funkcioniranje NUTS-a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43C6E5-465F-4F7D-8EDB-7D602ABD0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sz="2000" b="1" dirty="0"/>
              <a:t>Definiranje NUTS podjele</a:t>
            </a:r>
          </a:p>
          <a:p>
            <a:pPr lvl="1">
              <a:lnSpc>
                <a:spcPct val="80000"/>
              </a:lnSpc>
            </a:pPr>
            <a:r>
              <a:rPr lang="hr-HR" sz="2000" dirty="0"/>
              <a:t>temelji se na postojećim upravnim jedinicama</a:t>
            </a:r>
          </a:p>
          <a:p>
            <a:pPr lvl="1">
              <a:lnSpc>
                <a:spcPct val="80000"/>
              </a:lnSpc>
            </a:pPr>
            <a:r>
              <a:rPr lang="hr-HR" sz="2000" dirty="0"/>
              <a:t>ako za neku NUTS razinu u državi ne postoji dovoljno velika upravna jedinica, ta se razina stvara spajanjem odgovarajućeg broja manjih teritorijalno povezanih upravnih jedinica. Tako spojene jedinice nazivaju se neupravne jedinice </a:t>
            </a:r>
            <a:r>
              <a:rPr lang="pl-PL" sz="2000" dirty="0"/>
              <a:t>(u RH NUTS 2 razina)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pl-PL" sz="2000" b="1" dirty="0"/>
          </a:p>
          <a:p>
            <a:pPr>
              <a:lnSpc>
                <a:spcPct val="80000"/>
              </a:lnSpc>
            </a:pPr>
            <a:r>
              <a:rPr lang="pl-PL" sz="2000" b="1" dirty="0"/>
              <a:t>Izmjene NUTS podjele</a:t>
            </a:r>
          </a:p>
          <a:p>
            <a:pPr lvl="1">
              <a:lnSpc>
                <a:spcPct val="80000"/>
              </a:lnSpc>
            </a:pPr>
            <a:r>
              <a:rPr lang="pl-PL" sz="2000" dirty="0"/>
              <a:t>mogu se </a:t>
            </a:r>
            <a:r>
              <a:rPr lang="pl-PL" sz="2000" dirty="0" smtClean="0"/>
              <a:t>donositi </a:t>
            </a:r>
            <a:r>
              <a:rPr lang="pl-PL" sz="2000" dirty="0"/>
              <a:t>u drugoj polovici godine i ne smiju biti češće od svake tri godine</a:t>
            </a:r>
          </a:p>
          <a:p>
            <a:pPr lvl="1">
              <a:lnSpc>
                <a:spcPct val="80000"/>
              </a:lnSpc>
            </a:pPr>
            <a:r>
              <a:rPr lang="pl-PL" sz="2000" dirty="0"/>
              <a:t>izmjene moraju poštivati odredbe Uredbe 1059/2003 </a:t>
            </a:r>
            <a:r>
              <a:rPr lang="pl-PL" sz="2000" dirty="0" smtClean="0"/>
              <a:t>o min </a:t>
            </a:r>
            <a:r>
              <a:rPr lang="pl-PL" sz="2000" dirty="0"/>
              <a:t>i max broj stanovnika te moraju doprinositi smanjenu standardne devijacije između NUTS 2 regija  na razini EU</a:t>
            </a:r>
          </a:p>
          <a:p>
            <a:pPr lvl="1">
              <a:lnSpc>
                <a:spcPct val="80000"/>
              </a:lnSpc>
            </a:pPr>
            <a:r>
              <a:rPr lang="pl-PL" sz="2000" dirty="0"/>
              <a:t>izuzetak  u slučaju znatnijeg preustroja relevantne upravne </a:t>
            </a:r>
            <a:r>
              <a:rPr lang="pl-PL" sz="2000" dirty="0" smtClean="0"/>
              <a:t>strukture </a:t>
            </a:r>
            <a:r>
              <a:rPr lang="pl-PL" sz="2000" dirty="0"/>
              <a:t>države  </a:t>
            </a:r>
          </a:p>
          <a:p>
            <a:pPr lvl="1">
              <a:lnSpc>
                <a:spcPct val="80000"/>
              </a:lnSpc>
            </a:pPr>
            <a:endParaRPr lang="hr-HR" sz="2000" dirty="0"/>
          </a:p>
          <a:p>
            <a:pPr marL="0" indent="0">
              <a:lnSpc>
                <a:spcPct val="80000"/>
              </a:lnSpc>
              <a:buNone/>
            </a:pPr>
            <a:r>
              <a:rPr lang="pl-PL" sz="2000" b="1" dirty="0"/>
              <a:t>Europski statistički ured (Eurostat) pozvao je početkom </a:t>
            </a:r>
            <a:r>
              <a:rPr lang="pl-PL" sz="2000" b="1" dirty="0" smtClean="0"/>
              <a:t>kolovoza </a:t>
            </a:r>
            <a:r>
              <a:rPr lang="pl-PL" sz="2000" b="1" dirty="0"/>
              <a:t>2018. zemlje članice EU da do 1. veljače 2019. godine dostave prijedloge izmjena postojeće NUTS klasifikacije (NUTS 2019)</a:t>
            </a:r>
          </a:p>
          <a:p>
            <a:pPr lvl="1">
              <a:lnSpc>
                <a:spcPct val="80000"/>
              </a:lnSpc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51343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FD195D-BBDD-48E1-BFC9-18CA0B144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Studija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BCC637-2238-49C2-93A8-5DA7D4FB7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Temeljem zaprimljenog poziva MRRFEU je pokrenulo izradu studije </a:t>
            </a:r>
            <a:r>
              <a:rPr lang="hr-HR" sz="2000" b="1" dirty="0"/>
              <a:t>Izrada prijedloga nove NUTS 2 klasifikacije u Republici Hrvatskoj  </a:t>
            </a:r>
          </a:p>
          <a:p>
            <a:pPr marL="0" indent="0">
              <a:buNone/>
            </a:pPr>
            <a:endParaRPr lang="hr-HR" sz="2000" b="1" dirty="0"/>
          </a:p>
          <a:p>
            <a:r>
              <a:rPr lang="hr-HR" sz="2000" dirty="0"/>
              <a:t>Izrada Studije povjerena je Institutu za razvoj i međunarodne odnose</a:t>
            </a:r>
          </a:p>
          <a:p>
            <a:pPr marL="0" indent="0">
              <a:buNone/>
            </a:pPr>
            <a:endParaRPr lang="hr-HR" sz="2000" dirty="0"/>
          </a:p>
          <a:p>
            <a:r>
              <a:rPr lang="hr-HR" sz="2000" b="1" dirty="0"/>
              <a:t>Ciljevi studije: 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hr-HR" sz="2000" dirty="0" smtClean="0"/>
              <a:t>utvrđivanje </a:t>
            </a:r>
            <a:r>
              <a:rPr lang="hr-HR" sz="2000" dirty="0"/>
              <a:t>trendova regionalnog razvoja na NUTS 2 </a:t>
            </a:r>
            <a:r>
              <a:rPr lang="hr-HR" sz="2000" dirty="0" smtClean="0"/>
              <a:t>razini</a:t>
            </a:r>
            <a:endParaRPr lang="hr-HR" sz="2000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hr-HR" sz="2000" dirty="0"/>
              <a:t>provjera prikladnosti postojeće podjele na NUTS 2 razini u odnosu na provedbu regionalne politike 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hr-HR" sz="2000" dirty="0"/>
              <a:t>pronalazak odgovarajućih alternativa podjele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721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280160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3600" b="1" dirty="0" smtClean="0">
                <a:latin typeface="+mn-lt"/>
              </a:rPr>
              <a:t>Prethodna </a:t>
            </a:r>
            <a:r>
              <a:rPr lang="hr-HR" altLang="en-US" sz="3600" b="1" dirty="0">
                <a:latin typeface="+mn-lt"/>
              </a:rPr>
              <a:t>Nacionalna klasifikacija prostornih jedinica 2. razine</a:t>
            </a:r>
            <a:endParaRPr lang="en-US" altLang="en-US" sz="3600" b="1" dirty="0">
              <a:latin typeface="+mn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029" y="1761688"/>
            <a:ext cx="4455603" cy="3288484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sz="2400" dirty="0">
                <a:latin typeface="+mn-lt"/>
              </a:rPr>
              <a:t>Usuglašena s </a:t>
            </a:r>
            <a:r>
              <a:rPr lang="hr-HR" altLang="en-US" sz="2400" dirty="0" err="1">
                <a:latin typeface="+mn-lt"/>
              </a:rPr>
              <a:t>Eurostatom</a:t>
            </a:r>
            <a:r>
              <a:rPr lang="hr-HR" altLang="en-US" sz="2400" dirty="0">
                <a:latin typeface="+mn-lt"/>
              </a:rPr>
              <a:t> odnosno s Europskom komisijom 2012. </a:t>
            </a:r>
          </a:p>
          <a:p>
            <a:pPr lvl="1"/>
            <a:r>
              <a:rPr lang="hr-HR" altLang="en-US" sz="2000" dirty="0">
                <a:latin typeface="+mn-lt"/>
              </a:rPr>
              <a:t>NUTS 1 – RH</a:t>
            </a:r>
          </a:p>
          <a:p>
            <a:pPr lvl="1"/>
            <a:r>
              <a:rPr lang="hr-HR" altLang="en-US" sz="2000" dirty="0">
                <a:latin typeface="+mn-lt"/>
              </a:rPr>
              <a:t>NUTS 2 –  2 statističke regije (Jadranska H. i Kontinentalna H.)</a:t>
            </a:r>
          </a:p>
          <a:p>
            <a:pPr lvl="1"/>
            <a:r>
              <a:rPr lang="hr-HR" altLang="en-US" sz="2000" dirty="0">
                <a:latin typeface="+mn-lt"/>
              </a:rPr>
              <a:t>NUTS 3 – 21 županija</a:t>
            </a:r>
          </a:p>
          <a:p>
            <a:pPr eaLnBrk="1" hangingPunct="1"/>
            <a:endParaRPr lang="hr-HR" altLang="en-US" sz="2400" dirty="0">
              <a:latin typeface="+mn-lt"/>
            </a:endParaRPr>
          </a:p>
          <a:p>
            <a:pPr eaLnBrk="1" hangingPunct="1"/>
            <a:endParaRPr lang="hr-HR" altLang="en-US" sz="2400" dirty="0">
              <a:latin typeface="+mn-lt"/>
            </a:endParaRPr>
          </a:p>
        </p:txBody>
      </p:sp>
      <p:pic>
        <p:nvPicPr>
          <p:cNvPr id="5" name="Picture 2" descr="http://www.mrrfeu.hr/UserDocsImages/SLIKE/2regije.jpg">
            <a:extLst>
              <a:ext uri="{FF2B5EF4-FFF2-40B4-BE49-F238E27FC236}">
                <a16:creationId xmlns="" xmlns:a16="http://schemas.microsoft.com/office/drawing/2014/main" id="{E227AFBC-2E73-4495-8C50-25179BDF2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960" y="1280160"/>
            <a:ext cx="6352229" cy="551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>
            <a:extLst>
              <a:ext uri="{FF2B5EF4-FFF2-40B4-BE49-F238E27FC236}">
                <a16:creationId xmlns="" xmlns:a16="http://schemas.microsoft.com/office/drawing/2014/main" id="{5225D3F1-4944-419B-8EEC-73D8018F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761" y="1486769"/>
            <a:ext cx="3921380" cy="1015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sr-Latn-RS" sz="2000" b="1" dirty="0"/>
              <a:t>Kontinentalna Hrvatska: BDP po stanovniku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sr-Latn-RS" sz="2000" b="1" dirty="0"/>
              <a:t>(2008.-2010.) = 61,67% EU27</a:t>
            </a:r>
            <a:endParaRPr lang="hr-HR" altLang="sr-Latn-RS" sz="2000" b="1" dirty="0"/>
          </a:p>
        </p:txBody>
      </p:sp>
      <p:sp>
        <p:nvSpPr>
          <p:cNvPr id="8" name="TextBox 5">
            <a:extLst>
              <a:ext uri="{FF2B5EF4-FFF2-40B4-BE49-F238E27FC236}">
                <a16:creationId xmlns="" xmlns:a16="http://schemas.microsoft.com/office/drawing/2014/main" id="{36F474AD-2B7D-4BE2-A604-BCFD5C3CA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761" y="5487317"/>
            <a:ext cx="3652905" cy="1015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/>
              <a:t>Jadranska Hrvatska: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/>
              <a:t>BDP po stanovniku (2008.-2010.) = 60,00% EU27</a:t>
            </a:r>
          </a:p>
        </p:txBody>
      </p:sp>
    </p:spTree>
    <p:extLst>
      <p:ext uri="{BB962C8B-B14F-4D97-AF65-F5344CB8AC3E}">
        <p14:creationId xmlns:p14="http://schemas.microsoft.com/office/powerpoint/2010/main" val="182007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558CC2-3D09-46F0-9B61-D7AC169FD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Nedostaci </a:t>
            </a:r>
            <a:r>
              <a:rPr lang="hr-HR" b="1" dirty="0" smtClean="0"/>
              <a:t>prethodne </a:t>
            </a:r>
            <a:r>
              <a:rPr lang="hr-HR" b="1" dirty="0"/>
              <a:t>NUTS 2 podjele RH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59DE61-27C0-48AE-A634-B20766856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00095" cy="4525963"/>
          </a:xfrm>
        </p:spPr>
        <p:txBody>
          <a:bodyPr>
            <a:normAutofit/>
          </a:bodyPr>
          <a:lstStyle/>
          <a:p>
            <a:pPr algn="just"/>
            <a:r>
              <a:rPr lang="hr-HR" sz="2200" dirty="0"/>
              <a:t>Ista razina regionalnih potpora za najslabije razvijene županije i Grad Zagreb (županije Kontinentalne Hrvatske </a:t>
            </a:r>
            <a:r>
              <a:rPr lang="hr-HR" sz="2200" dirty="0" smtClean="0"/>
              <a:t>„</a:t>
            </a:r>
            <a:r>
              <a:rPr lang="hr-HR" sz="2200" dirty="0"/>
              <a:t>taoci” visokog BDP-a po stanovniku Grada Zagreba)</a:t>
            </a:r>
          </a:p>
          <a:p>
            <a:pPr algn="just"/>
            <a:r>
              <a:rPr lang="hr-HR" sz="2200" dirty="0"/>
              <a:t>Izrazita </a:t>
            </a:r>
            <a:r>
              <a:rPr lang="hr-HR" sz="2200" dirty="0" err="1"/>
              <a:t>intraregionalna</a:t>
            </a:r>
            <a:r>
              <a:rPr lang="hr-HR" sz="2200" dirty="0"/>
              <a:t> heterogenost Kontinentalne Hrvatske u gospodarskom i socijalnom smislu u kojoj 13 županija i grad Zagreb čine jednu NUTS 2 regiju zbog čega su statistički i administrativni podaci koji se prikupljaju na toj razini nepouzdani za interpretaciju</a:t>
            </a:r>
          </a:p>
          <a:p>
            <a:pPr algn="just"/>
            <a:r>
              <a:rPr lang="hr-HR" sz="2200" dirty="0"/>
              <a:t>Nedovoljna razina </a:t>
            </a:r>
            <a:r>
              <a:rPr lang="hr-HR" sz="2200" dirty="0" err="1"/>
              <a:t>interegionalne</a:t>
            </a:r>
            <a:r>
              <a:rPr lang="hr-HR" sz="2200" dirty="0"/>
              <a:t> heterogenosti – podjednaka razvijenost dviju NUTS 2 regija </a:t>
            </a:r>
          </a:p>
          <a:p>
            <a:pPr algn="just"/>
            <a:r>
              <a:rPr lang="hr-HR" sz="2200" dirty="0"/>
              <a:t>Veliki broj NUTS 3 regija unutar Kontinentalne Hrvatske – dvostruko veći nego u Jadranskoj Hrvatskoj Kontinentalne Hrvatske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6703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63AD46-C46F-4B0C-AA18-B658962B0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Svrha izmjene NUTS 2 regija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2515B8-F6B6-4EF1-B230-C0A84F8A4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/>
              <a:t>Tri osnovna cilja</a:t>
            </a:r>
            <a:r>
              <a:rPr lang="hr-HR" sz="24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/>
              <a:t>omogućiti najveći mogući stupanj povoljnosti za što veći broj stanovnika Republike Hrvatske u pogledu pravila dodjele regionalnih potpora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/>
              <a:t>osigurati što je moguće bolje uvjete za korištenje sredstava Kohezijske politike za što je moguće veće područje Republike Hrvatske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/>
              <a:t>formirati što je moguće homogenije regije u pogledu stupnja razvijenosti i drugih važnih obilježja </a:t>
            </a:r>
          </a:p>
        </p:txBody>
      </p:sp>
    </p:spTree>
    <p:extLst>
      <p:ext uri="{BB962C8B-B14F-4D97-AF65-F5344CB8AC3E}">
        <p14:creationId xmlns:p14="http://schemas.microsoft.com/office/powerpoint/2010/main" val="1827431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71205E-0E44-4CC5-832B-9AB58DF0C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Izrada prijedloga nove podjele – razrada modela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03F209-C712-49A4-A6EE-73D8E795F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4517"/>
            <a:ext cx="10972800" cy="469164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hr-HR" b="1" dirty="0"/>
              <a:t>Polazište</a:t>
            </a:r>
            <a:r>
              <a:rPr lang="hr-HR" dirty="0"/>
              <a:t> </a:t>
            </a:r>
          </a:p>
          <a:p>
            <a:pPr marL="0" indent="0">
              <a:buNone/>
            </a:pPr>
            <a:r>
              <a:rPr lang="hr-HR" dirty="0"/>
              <a:t>Izbor početnih varijanti za međusobnu usporedbu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3400" dirty="0"/>
              <a:t>odabrano  9 varijanti koji udovoljavaju osnovnim kriterijima za uspostavu NUTS II regija utvrđenih Uredbom od </a:t>
            </a:r>
            <a:r>
              <a:rPr lang="hr-HR" sz="3400" dirty="0" err="1"/>
              <a:t>NUTSevima</a:t>
            </a:r>
            <a:r>
              <a:rPr lang="hr-HR" sz="3400" dirty="0"/>
              <a:t> (min i </a:t>
            </a:r>
            <a:r>
              <a:rPr lang="hr-HR" sz="3400" dirty="0" err="1"/>
              <a:t>max</a:t>
            </a:r>
            <a:r>
              <a:rPr lang="hr-HR" sz="3400" dirty="0"/>
              <a:t> broj stanovnika, smanjenje standardne devijacije veličine NUTS II regija na razini EU)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3400" dirty="0"/>
              <a:t>s obzirom da je Grad Zagreb prešao 2016. godine 800.000 stanovnika, u većini razmatranih varijanti on je izdvojen kao zasebna jedinica.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3400" dirty="0"/>
              <a:t>izdvajanjem Zagreba se omogućilo kreiranje ostalih NUTS 2 jedinica u kontinentalnom dijelu sa znatno nižim razinama BDP-a po stanovniku, čime ostvaruju pravo na veću razinu regionalnih potpora nego što je to </a:t>
            </a:r>
            <a:r>
              <a:rPr lang="hr-HR" sz="3400" dirty="0" smtClean="0"/>
              <a:t>trenutno </a:t>
            </a:r>
            <a:r>
              <a:rPr lang="hr-HR" sz="3400" dirty="0"/>
              <a:t>slučaj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3400" dirty="0"/>
              <a:t>kod većine varijanti sve primorske županije su uvrštene u jednu NUTS 2 regiju, Jadransku Hrvatsku.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/>
              <a:t>Stupnjevano vrednovanje doprinosa svake od odabranih varijanti zadanim ciljevima </a:t>
            </a:r>
          </a:p>
          <a:p>
            <a:pPr marL="0" indent="0">
              <a:buNone/>
            </a:pPr>
            <a:r>
              <a:rPr lang="hr-HR" u="sng" dirty="0"/>
              <a:t>Prvi korak</a:t>
            </a:r>
            <a:r>
              <a:rPr lang="hr-HR" b="1" dirty="0"/>
              <a:t>: </a:t>
            </a:r>
            <a:r>
              <a:rPr lang="hr-HR" dirty="0"/>
              <a:t>ocjenjivanje početnih varijanti temeljem </a:t>
            </a:r>
            <a:r>
              <a:rPr lang="hr-HR" b="1" dirty="0"/>
              <a:t>dva osnovna kriterija</a:t>
            </a:r>
            <a:r>
              <a:rPr lang="hr-HR" dirty="0"/>
              <a:t> </a:t>
            </a:r>
          </a:p>
          <a:p>
            <a:pPr marL="400050" lvl="1" indent="0">
              <a:buNone/>
            </a:pPr>
            <a:r>
              <a:rPr lang="hr-HR" dirty="0"/>
              <a:t>1. </a:t>
            </a:r>
            <a:r>
              <a:rPr lang="hr-HR" sz="3400" dirty="0"/>
              <a:t>utjecaj na regionalni razvoj i </a:t>
            </a:r>
          </a:p>
          <a:p>
            <a:pPr marL="400050" lvl="1" indent="0">
              <a:buNone/>
            </a:pPr>
            <a:r>
              <a:rPr lang="hr-HR" sz="3400" dirty="0"/>
              <a:t>2. utjecaj na uvjete korištenja sredstava namijenjenih za Kohezijsku politiku</a:t>
            </a:r>
          </a:p>
          <a:p>
            <a:pPr marL="0" indent="0">
              <a:buNone/>
            </a:pPr>
            <a:r>
              <a:rPr lang="hr-HR" b="1" dirty="0"/>
              <a:t>s pet </a:t>
            </a:r>
            <a:r>
              <a:rPr lang="hr-HR" b="1" dirty="0" err="1"/>
              <a:t>podkriterija</a:t>
            </a:r>
            <a:r>
              <a:rPr lang="hr-HR" dirty="0"/>
              <a:t> koji se zatim operacionaliziraju kroz odgovarajuće pokazatelje te sustav bodovanja. </a:t>
            </a:r>
          </a:p>
          <a:p>
            <a:pPr marL="0" indent="0">
              <a:buNone/>
            </a:pPr>
            <a:r>
              <a:rPr lang="hr-HR" dirty="0"/>
              <a:t>Dobiveni rezultati ocjenjivanja (bodovanja) početnih varijanti poslužili su kao polazišna točka za sljedeći korak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u="sng" dirty="0"/>
              <a:t>Drugi korak</a:t>
            </a:r>
            <a:r>
              <a:rPr lang="hr-HR" b="1" dirty="0"/>
              <a:t>:</a:t>
            </a:r>
            <a:r>
              <a:rPr lang="hr-HR" dirty="0"/>
              <a:t> procjena rizičnosti svake pojedine varijante u odnosu na </a:t>
            </a:r>
          </a:p>
          <a:p>
            <a:pPr marL="400050" lvl="1" indent="0">
              <a:buNone/>
            </a:pPr>
            <a:r>
              <a:rPr lang="hr-HR" dirty="0"/>
              <a:t>a) </a:t>
            </a:r>
            <a:r>
              <a:rPr lang="hr-HR" sz="3400" dirty="0"/>
              <a:t>mogućnost prelaska referentnih pragova BDP-a po stanovniku u odnosu na prosjek EU-27 za razdoblje 2021.-2027. i  2028.-2034. </a:t>
            </a:r>
          </a:p>
          <a:p>
            <a:pPr marL="400050" lvl="1" indent="0">
              <a:buNone/>
            </a:pPr>
            <a:r>
              <a:rPr lang="hr-HR" sz="3400" dirty="0"/>
              <a:t>b) mogućnost promjene novoutvrđene NUTS 2 podjele jednom u budućnosti, obzirom na pravila o promjenama koje se odnosi na utjecaj promjene </a:t>
            </a:r>
            <a:r>
              <a:rPr lang="hr-HR" sz="3400" dirty="0" smtClean="0"/>
              <a:t>homogenosti </a:t>
            </a:r>
            <a:r>
              <a:rPr lang="hr-HR" sz="3400" dirty="0"/>
              <a:t>NUTS 2 regija na razini EU. </a:t>
            </a:r>
          </a:p>
        </p:txBody>
      </p:sp>
    </p:spTree>
    <p:extLst>
      <p:ext uri="{BB962C8B-B14F-4D97-AF65-F5344CB8AC3E}">
        <p14:creationId xmlns:p14="http://schemas.microsoft.com/office/powerpoint/2010/main" val="191961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A7F9B8-CF58-4C3C-ADC5-221D46D4F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Najbolje ocijenjene varijante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D9A286-F67B-42E4-B612-FC12C42FA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666" y="1341620"/>
            <a:ext cx="10980455" cy="55163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000" dirty="0"/>
              <a:t>Uzimajući u obzir rezultate bodovanja te procjenu razine rizika kao najbolje dvije varijante Studijom su izdvojene:</a:t>
            </a:r>
          </a:p>
          <a:p>
            <a:r>
              <a:rPr lang="hr-HR" sz="2000" dirty="0"/>
              <a:t> </a:t>
            </a:r>
            <a:r>
              <a:rPr lang="hr-HR" sz="2000" b="1" dirty="0"/>
              <a:t>Varijanta 1  </a:t>
            </a:r>
            <a:r>
              <a:rPr lang="hr-HR" sz="2000" dirty="0"/>
              <a:t>prema kojoj bi se Hrvatska podijelila na 4 NUTS 2 regije: </a:t>
            </a:r>
          </a:p>
          <a:p>
            <a:pPr lvl="1"/>
            <a:r>
              <a:rPr lang="hr-HR" sz="1600" dirty="0"/>
              <a:t>Panonska (Središnja i istočna) Hrvatska koju čine: Bjelovarsko-bilogorska, Virovitičko-podravska,  Požeško-slavonska, Brodsko-posavska, Osječko-baranjska, Vukovarsko-srijemska, Sisačko-moslavačka i Karlovačka županija</a:t>
            </a:r>
          </a:p>
          <a:p>
            <a:pPr lvl="1"/>
            <a:r>
              <a:rPr lang="hr-HR" sz="1600" dirty="0"/>
              <a:t>Sjeverna Hrvatska koju čine: Zagrebačka, Krapinsko-zagorska, Varaždinska, Međimurska, Koprivničko-križevačka</a:t>
            </a:r>
          </a:p>
          <a:p>
            <a:pPr lvl="1"/>
            <a:r>
              <a:rPr lang="hr-HR" sz="1600" dirty="0"/>
              <a:t>Jadranska Hrvatska koju čine: Primorsko-goranska, Ličko-senjska, Zadarska, Šibensko-kninska, Splitsko-dalmatinska, Istarska i Dubrovačko-neretvanska županija</a:t>
            </a:r>
          </a:p>
          <a:p>
            <a:pPr lvl="1"/>
            <a:r>
              <a:rPr lang="hr-HR" sz="1600" dirty="0"/>
              <a:t>Grad Zagreb</a:t>
            </a:r>
          </a:p>
          <a:p>
            <a:r>
              <a:rPr lang="hr-HR" sz="2000" b="1" dirty="0"/>
              <a:t>Varijanta 6</a:t>
            </a:r>
            <a:r>
              <a:rPr lang="hr-HR" sz="2000" dirty="0"/>
              <a:t> koja se razlikuje od varijante 1 samo u tome što Bjelovarsko-bilogorsku županiju smješta u Sjevernu Hrvatsku.</a:t>
            </a:r>
          </a:p>
          <a:p>
            <a:pPr marL="0" indent="0">
              <a:buNone/>
            </a:pPr>
            <a:endParaRPr lang="hr-HR" sz="2000" dirty="0"/>
          </a:p>
          <a:p>
            <a:pPr marL="0" indent="0" algn="just">
              <a:buNone/>
            </a:pPr>
            <a:r>
              <a:rPr lang="hr-HR" sz="2000" dirty="0"/>
              <a:t>Studija je pokazala da su između ove dvije varijante </a:t>
            </a:r>
            <a:r>
              <a:rPr lang="hr-HR" sz="2000" b="1" dirty="0"/>
              <a:t>razlike minimalne</a:t>
            </a:r>
            <a:r>
              <a:rPr lang="hr-HR" sz="2000" dirty="0"/>
              <a:t>, uz </a:t>
            </a:r>
            <a:r>
              <a:rPr lang="hr-HR" sz="2000" b="1" dirty="0"/>
              <a:t>malu prednost varijante 1</a:t>
            </a:r>
            <a:r>
              <a:rPr lang="hr-HR" sz="2000" dirty="0"/>
              <a:t>, koja upravo zbog pridružene Bjelovarsko-bilogorske županije omogućuje najpovoljnije uvjete korištenja regionalnih potpora za nešto veći broj stanovnika, odnosno nešto veću površinu u odnosu na varijantu 6.</a:t>
            </a:r>
          </a:p>
        </p:txBody>
      </p:sp>
    </p:spTree>
    <p:extLst>
      <p:ext uri="{BB962C8B-B14F-4D97-AF65-F5344CB8AC3E}">
        <p14:creationId xmlns:p14="http://schemas.microsoft.com/office/powerpoint/2010/main" val="22519786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OPK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OPKK" id="{23D8816C-DFD1-433A-8296-2E9D470AEC18}" vid="{1722C0F4-0A50-4B43-8891-BFECB5A1CC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OPKK</Template>
  <TotalTime>13539</TotalTime>
  <Words>1141</Words>
  <Application>Microsoft Office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Neo Sans</vt:lpstr>
      <vt:lpstr>Wingdings</vt:lpstr>
      <vt:lpstr>Theme OPKK</vt:lpstr>
      <vt:lpstr>PowerPoint Presentation</vt:lpstr>
      <vt:lpstr>NUTS – klasifikacija prostornih jedinica za statistiku </vt:lpstr>
      <vt:lpstr>Funkcioniranje NUTS-a </vt:lpstr>
      <vt:lpstr>Studija </vt:lpstr>
      <vt:lpstr>Prethodna Nacionalna klasifikacija prostornih jedinica 2. razine</vt:lpstr>
      <vt:lpstr>Nedostaci prethodne NUTS 2 podjele RH</vt:lpstr>
      <vt:lpstr>Svrha izmjene NUTS 2 regija</vt:lpstr>
      <vt:lpstr>Izrada prijedloga nove podjele – razrada modela</vt:lpstr>
      <vt:lpstr>Najbolje ocijenjene varijante</vt:lpstr>
      <vt:lpstr>Odluka Vlade Republike Hrvatske </vt:lpstr>
      <vt:lpstr>Prednosti odabrane varijante</vt:lpstr>
      <vt:lpstr>Stanje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EUROPSKI STRUKTURNI I INVESTICIJSKI FONDOVI</dc:title>
  <dc:creator>Filip Miličević</dc:creator>
  <cp:lastModifiedBy>Jadranka Šegota</cp:lastModifiedBy>
  <cp:revision>996</cp:revision>
  <cp:lastPrinted>2019-03-01T12:20:53Z</cp:lastPrinted>
  <dcterms:created xsi:type="dcterms:W3CDTF">2017-01-20T08:14:04Z</dcterms:created>
  <dcterms:modified xsi:type="dcterms:W3CDTF">2021-03-18T11:27:36Z</dcterms:modified>
</cp:coreProperties>
</file>